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nva Sans" panose="020B0604020202020204" charset="0"/>
      <p:regular r:id="rId13"/>
    </p:embeddedFont>
    <p:embeddedFont>
      <p:font typeface="Times New Roman Bold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66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071" y="0"/>
            <a:ext cx="4239083" cy="10287000"/>
            <a:chOff x="0" y="0"/>
            <a:chExt cx="5652111" cy="13716000"/>
          </a:xfrm>
        </p:grpSpPr>
        <p:grpSp>
          <p:nvGrpSpPr>
            <p:cNvPr id="3" name="Group 3"/>
            <p:cNvGrpSpPr/>
            <p:nvPr/>
          </p:nvGrpSpPr>
          <p:grpSpPr>
            <a:xfrm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12" name="TextBox 12"/>
          <p:cNvSpPr txBox="1"/>
          <p:nvPr/>
        </p:nvSpPr>
        <p:spPr>
          <a:xfrm>
            <a:off x="2579277" y="441515"/>
            <a:ext cx="14079987" cy="2582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15"/>
              </a:lnSpc>
            </a:pPr>
            <a:r>
              <a:rPr lang="en-US" sz="95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AI COURSE GENERATOR</a:t>
            </a:r>
          </a:p>
        </p:txBody>
      </p:sp>
      <p:sp>
        <p:nvSpPr>
          <p:cNvPr id="13" name="Freeform 13"/>
          <p:cNvSpPr/>
          <p:nvPr/>
        </p:nvSpPr>
        <p:spPr>
          <a:xfrm>
            <a:off x="12646898" y="-210192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3428999" y="4884722"/>
            <a:ext cx="12625348" cy="1092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29"/>
              </a:lnSpc>
            </a:pPr>
            <a:r>
              <a:rPr lang="en-US" sz="5735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Mini Project (BCS-554)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178217" y="9329143"/>
            <a:ext cx="6882108" cy="646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6"/>
              </a:lnSpc>
            </a:pPr>
            <a:r>
              <a:rPr lang="en-US" sz="3426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Team_id:- 26_CS_3B_03</a:t>
            </a:r>
          </a:p>
        </p:txBody>
      </p:sp>
      <p:sp>
        <p:nvSpPr>
          <p:cNvPr id="16" name="Freeform 16"/>
          <p:cNvSpPr/>
          <p:nvPr/>
        </p:nvSpPr>
        <p:spPr>
          <a:xfrm>
            <a:off x="11118095" y="9258300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6180002" y="2871661"/>
            <a:ext cx="6878538" cy="1460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Intelligent Platform for</a:t>
            </a:r>
          </a:p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Personalized Course Generation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989619" y="6192822"/>
            <a:ext cx="3504109" cy="706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First Presentation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4685" y="4839335"/>
            <a:ext cx="4878733" cy="5447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Team Members:-</a:t>
            </a:r>
          </a:p>
          <a:p>
            <a:pPr algn="ctr">
              <a:lnSpc>
                <a:spcPts val="4759"/>
              </a:lnSpc>
            </a:pPr>
            <a:endParaRPr lang="en-US" sz="3399" b="1">
              <a:solidFill>
                <a:srgbClr val="000000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Anannya Singh</a:t>
            </a:r>
          </a:p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Anshika Shukla</a:t>
            </a:r>
          </a:p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Anurag Sharma</a:t>
            </a:r>
          </a:p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Aman Kumar Tiwari</a:t>
            </a:r>
          </a:p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Amit Yadav</a:t>
            </a:r>
          </a:p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Ankit Yadav</a:t>
            </a:r>
          </a:p>
          <a:p>
            <a:pPr algn="ctr">
              <a:lnSpc>
                <a:spcPts val="4759"/>
              </a:lnSpc>
            </a:pPr>
            <a:endParaRPr lang="en-US" sz="3399" b="1">
              <a:solidFill>
                <a:srgbClr val="000000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3371" y="1979147"/>
            <a:ext cx="11301259" cy="6328705"/>
          </a:xfrm>
          <a:custGeom>
            <a:avLst/>
            <a:gdLst/>
            <a:ahLst/>
            <a:cxnLst/>
            <a:rect l="l" t="t" r="r" b="b"/>
            <a:pathLst>
              <a:path w="11301259" h="6328705">
                <a:moveTo>
                  <a:pt x="0" y="0"/>
                </a:moveTo>
                <a:lnTo>
                  <a:pt x="11301258" y="0"/>
                </a:lnTo>
                <a:lnTo>
                  <a:pt x="11301258" y="6328706"/>
                </a:lnTo>
                <a:lnTo>
                  <a:pt x="0" y="63287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119387"/>
            <a:ext cx="18540173" cy="10382497"/>
          </a:xfrm>
          <a:custGeom>
            <a:avLst/>
            <a:gdLst/>
            <a:ahLst/>
            <a:cxnLst/>
            <a:rect l="l" t="t" r="r" b="b"/>
            <a:pathLst>
              <a:path w="18540173" h="10382497">
                <a:moveTo>
                  <a:pt x="0" y="0"/>
                </a:moveTo>
                <a:lnTo>
                  <a:pt x="18540173" y="0"/>
                </a:lnTo>
                <a:lnTo>
                  <a:pt x="18540173" y="10382497"/>
                </a:lnTo>
                <a:lnTo>
                  <a:pt x="0" y="103824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54977" y="3462285"/>
            <a:ext cx="11627497" cy="5412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73"/>
              </a:lnSpc>
            </a:pPr>
            <a:r>
              <a:rPr lang="en-US" sz="14695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 YOU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31071" y="0"/>
            <a:ext cx="4239083" cy="10287000"/>
            <a:chOff x="0" y="0"/>
            <a:chExt cx="5652111" cy="13716000"/>
          </a:xfrm>
        </p:grpSpPr>
        <p:grpSp>
          <p:nvGrpSpPr>
            <p:cNvPr id="4" name="Group 4"/>
            <p:cNvGrpSpPr/>
            <p:nvPr/>
          </p:nvGrpSpPr>
          <p:grpSpPr>
            <a:xfrm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13" name="Freeform 13"/>
          <p:cNvSpPr/>
          <p:nvPr/>
        </p:nvSpPr>
        <p:spPr>
          <a:xfrm>
            <a:off x="12412831" y="802621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1413653" y="-57369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53980" y="704850"/>
            <a:ext cx="13180039" cy="1596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60"/>
              </a:lnSpc>
            </a:pPr>
            <a:r>
              <a:rPr lang="en-US" sz="84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TABLE OF CONTENT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21986" y="3393757"/>
            <a:ext cx="5241454" cy="70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Problem Statment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21986" y="4414202"/>
            <a:ext cx="5241454" cy="70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Proposed Solution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21986" y="5460277"/>
            <a:ext cx="4480960" cy="70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Uniqueness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21986" y="6542110"/>
            <a:ext cx="4480960" cy="70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Flowchart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21986" y="7734005"/>
            <a:ext cx="5942978" cy="70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Core Features Overview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21986" y="8811600"/>
            <a:ext cx="6236692" cy="70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Software Technology used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28919" y="3515530"/>
            <a:ext cx="4781120" cy="1363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Impact On Learning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28919" y="4957327"/>
            <a:ext cx="5038490" cy="70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Future Enhancement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57948" y="6481878"/>
            <a:ext cx="4480960" cy="70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 algn="l">
              <a:lnSpc>
                <a:spcPts val="5179"/>
              </a:lnSpc>
              <a:buFont typeface="Arial"/>
              <a:buChar char="•"/>
            </a:pPr>
            <a:r>
              <a:rPr lang="en-US" sz="36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60293" y="-177295"/>
            <a:ext cx="12198862" cy="1612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PROBLEM STATMENT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320360" y="1909451"/>
            <a:ext cx="15647280" cy="7348849"/>
            <a:chOff x="0" y="0"/>
            <a:chExt cx="3233320" cy="15185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33320" cy="1518550"/>
            </a:xfrm>
            <a:custGeom>
              <a:avLst/>
              <a:gdLst/>
              <a:ahLst/>
              <a:cxnLst/>
              <a:rect l="l" t="t" r="r" b="b"/>
              <a:pathLst>
                <a:path w="3233320" h="1518550">
                  <a:moveTo>
                    <a:pt x="25234" y="0"/>
                  </a:moveTo>
                  <a:lnTo>
                    <a:pt x="3208086" y="0"/>
                  </a:lnTo>
                  <a:cubicBezTo>
                    <a:pt x="3214779" y="0"/>
                    <a:pt x="3221197" y="2659"/>
                    <a:pt x="3225929" y="7391"/>
                  </a:cubicBezTo>
                  <a:cubicBezTo>
                    <a:pt x="3230662" y="12123"/>
                    <a:pt x="3233320" y="18541"/>
                    <a:pt x="3233320" y="25234"/>
                  </a:cubicBezTo>
                  <a:lnTo>
                    <a:pt x="3233320" y="1493317"/>
                  </a:lnTo>
                  <a:cubicBezTo>
                    <a:pt x="3233320" y="1507253"/>
                    <a:pt x="3222023" y="1518550"/>
                    <a:pt x="3208086" y="1518550"/>
                  </a:cubicBezTo>
                  <a:lnTo>
                    <a:pt x="25234" y="1518550"/>
                  </a:lnTo>
                  <a:cubicBezTo>
                    <a:pt x="18541" y="1518550"/>
                    <a:pt x="12123" y="1515892"/>
                    <a:pt x="7391" y="1511160"/>
                  </a:cubicBezTo>
                  <a:cubicBezTo>
                    <a:pt x="2659" y="1506427"/>
                    <a:pt x="0" y="1500009"/>
                    <a:pt x="0" y="1493317"/>
                  </a:cubicBezTo>
                  <a:lnTo>
                    <a:pt x="0" y="25234"/>
                  </a:lnTo>
                  <a:cubicBezTo>
                    <a:pt x="0" y="18541"/>
                    <a:pt x="2659" y="12123"/>
                    <a:pt x="7391" y="7391"/>
                  </a:cubicBezTo>
                  <a:cubicBezTo>
                    <a:pt x="12123" y="2659"/>
                    <a:pt x="18541" y="0"/>
                    <a:pt x="25234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3233320" cy="1575700"/>
            </a:xfrm>
            <a:prstGeom prst="rect">
              <a:avLst/>
            </a:prstGeom>
          </p:spPr>
          <p:txBody>
            <a:bodyPr lIns="64748" tIns="64748" rIns="64748" bIns="64748" rtlCol="0" anchor="ctr"/>
            <a:lstStyle/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* Learners face overwhelming course options and lack clear, adaptive guidance.</a:t>
              </a:r>
            </a:p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* This leads to wasted time, incomplete learning paths, and skill gaps.</a:t>
              </a:r>
            </a:p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* Rapidly growing fields like AI, Web Development, and Cybersecurity demand structured learning.</a:t>
              </a:r>
            </a:p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* An AI-driven platform can generate personalized roadmaps tailored to learner goals.</a:t>
              </a:r>
            </a:p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* Interactive chatbot mentors can provide real-time support and track progress.</a:t>
              </a:r>
            </a:p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* Such a system bridges the gap between learners’ needs and industry expectations.</a:t>
              </a:r>
            </a:p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* It makes skill acquisition more efficient, guided, and market-ready.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892058" y="9048108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704850"/>
            <a:ext cx="16230600" cy="3117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PROPOSED SOLUTION</a:t>
            </a:r>
          </a:p>
          <a:p>
            <a:pPr algn="ctr">
              <a:lnSpc>
                <a:spcPts val="11899"/>
              </a:lnSpc>
            </a:pPr>
            <a:endParaRPr lang="en-US" sz="8499" b="1">
              <a:solidFill>
                <a:srgbClr val="000000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704735" y="3085639"/>
            <a:ext cx="15516465" cy="5772622"/>
            <a:chOff x="0" y="0"/>
            <a:chExt cx="20688620" cy="7696830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473815" cy="1473815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0" y="35330"/>
              <a:ext cx="1473815" cy="1212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48"/>
                </a:lnSpc>
              </a:pPr>
              <a:r>
                <a:rPr lang="en-US" sz="5034" b="1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1</a:t>
              </a:r>
            </a:p>
          </p:txBody>
        </p:sp>
        <p:grpSp>
          <p:nvGrpSpPr>
            <p:cNvPr id="8" name="Group 8"/>
            <p:cNvGrpSpPr/>
            <p:nvPr/>
          </p:nvGrpSpPr>
          <p:grpSpPr>
            <a:xfrm>
              <a:off x="0" y="2742037"/>
              <a:ext cx="1473815" cy="1473815"/>
              <a:chOff x="0" y="0"/>
              <a:chExt cx="812800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2777367"/>
              <a:ext cx="1473815" cy="1212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48"/>
                </a:lnSpc>
              </a:pPr>
              <a:r>
                <a:rPr lang="en-US" sz="5034" b="1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2</a:t>
              </a:r>
            </a:p>
          </p:txBody>
        </p:sp>
        <p:grpSp>
          <p:nvGrpSpPr>
            <p:cNvPr id="12" name="Group 12"/>
            <p:cNvGrpSpPr/>
            <p:nvPr/>
          </p:nvGrpSpPr>
          <p:grpSpPr>
            <a:xfrm>
              <a:off x="0" y="5484075"/>
              <a:ext cx="1473815" cy="1473815"/>
              <a:chOff x="0" y="0"/>
              <a:chExt cx="812800" cy="8128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0" y="5519404"/>
              <a:ext cx="1473815" cy="1212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48"/>
                </a:lnSpc>
              </a:pPr>
              <a:r>
                <a:rPr lang="en-US" sz="5034" b="1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3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711697" y="-129795"/>
              <a:ext cx="18976923" cy="3120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02"/>
                </a:lnSpc>
              </a:pPr>
              <a:r>
                <a:rPr lang="en-US" sz="3287" b="1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An AI-powered course website that personalizes learning paths based on career goals, interests, and current skill level using Generative AI to create dynamic roadmaps.</a:t>
              </a:r>
            </a:p>
            <a:p>
              <a:pPr algn="l">
                <a:lnSpc>
                  <a:spcPts val="4602"/>
                </a:lnSpc>
              </a:pPr>
              <a:endParaRPr lang="en-US" sz="3287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711697" y="2610465"/>
              <a:ext cx="18976923" cy="3120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02"/>
                </a:lnSpc>
              </a:pPr>
              <a:r>
                <a:rPr lang="en-US" sz="3287" b="1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A virtual chatbot mentor provides real-time guidance, adaptive feedback, and curated resources by integrating with platforms like YouTube, Coursera, and GitHub.</a:t>
              </a:r>
            </a:p>
            <a:p>
              <a:pPr algn="l">
                <a:lnSpc>
                  <a:spcPts val="4602"/>
                </a:lnSpc>
              </a:pPr>
              <a:endParaRPr lang="en-US" sz="3287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711697" y="5350725"/>
              <a:ext cx="18976923" cy="23461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02"/>
                </a:lnSpc>
              </a:pPr>
              <a:r>
                <a:rPr lang="en-US" sz="3287" b="1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Features like progress tracking, gamification, and export options (PDF/Notion) ensure engagement, while adaptive updates align learning with industry demands for job-ready skills.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704850"/>
            <a:ext cx="16230600" cy="1612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UNIQUNESS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390722" y="3102810"/>
            <a:ext cx="7362681" cy="4421131"/>
            <a:chOff x="0" y="0"/>
            <a:chExt cx="1939142" cy="116441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39142" cy="1164413"/>
            </a:xfrm>
            <a:custGeom>
              <a:avLst/>
              <a:gdLst/>
              <a:ahLst/>
              <a:cxnLst/>
              <a:rect l="l" t="t" r="r" b="b"/>
              <a:pathLst>
                <a:path w="1939142" h="1164413">
                  <a:moveTo>
                    <a:pt x="53627" y="0"/>
                  </a:moveTo>
                  <a:lnTo>
                    <a:pt x="1885515" y="0"/>
                  </a:lnTo>
                  <a:cubicBezTo>
                    <a:pt x="1915133" y="0"/>
                    <a:pt x="1939142" y="24010"/>
                    <a:pt x="1939142" y="53627"/>
                  </a:cubicBezTo>
                  <a:lnTo>
                    <a:pt x="1939142" y="1110786"/>
                  </a:lnTo>
                  <a:cubicBezTo>
                    <a:pt x="1939142" y="1140403"/>
                    <a:pt x="1915133" y="1164413"/>
                    <a:pt x="1885515" y="1164413"/>
                  </a:cubicBezTo>
                  <a:lnTo>
                    <a:pt x="53627" y="1164413"/>
                  </a:lnTo>
                  <a:cubicBezTo>
                    <a:pt x="39404" y="1164413"/>
                    <a:pt x="25764" y="1158763"/>
                    <a:pt x="15707" y="1148706"/>
                  </a:cubicBezTo>
                  <a:cubicBezTo>
                    <a:pt x="5650" y="1138649"/>
                    <a:pt x="0" y="1125009"/>
                    <a:pt x="0" y="1110786"/>
                  </a:cubicBezTo>
                  <a:lnTo>
                    <a:pt x="0" y="53627"/>
                  </a:lnTo>
                  <a:cubicBezTo>
                    <a:pt x="0" y="39404"/>
                    <a:pt x="5650" y="25764"/>
                    <a:pt x="15707" y="15707"/>
                  </a:cubicBezTo>
                  <a:cubicBezTo>
                    <a:pt x="25764" y="5650"/>
                    <a:pt x="39404" y="0"/>
                    <a:pt x="53627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1939142" cy="12691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An AI-powered course website creates personalized learning paths based on career goals, interests, and current skill levels. Using Generative AI, it designs dynamic roadmaps while a built-in chatbot mentor provides real-time guidance, adaptive feedback, and curated resources from platforms like YouTube, Coursera, and GitHub.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534597" y="3102810"/>
            <a:ext cx="7362681" cy="4421131"/>
            <a:chOff x="0" y="0"/>
            <a:chExt cx="1939142" cy="116441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39142" cy="1164413"/>
            </a:xfrm>
            <a:custGeom>
              <a:avLst/>
              <a:gdLst/>
              <a:ahLst/>
              <a:cxnLst/>
              <a:rect l="l" t="t" r="r" b="b"/>
              <a:pathLst>
                <a:path w="1939142" h="1164413">
                  <a:moveTo>
                    <a:pt x="53627" y="0"/>
                  </a:moveTo>
                  <a:lnTo>
                    <a:pt x="1885515" y="0"/>
                  </a:lnTo>
                  <a:cubicBezTo>
                    <a:pt x="1915133" y="0"/>
                    <a:pt x="1939142" y="24010"/>
                    <a:pt x="1939142" y="53627"/>
                  </a:cubicBezTo>
                  <a:lnTo>
                    <a:pt x="1939142" y="1110786"/>
                  </a:lnTo>
                  <a:cubicBezTo>
                    <a:pt x="1939142" y="1140403"/>
                    <a:pt x="1915133" y="1164413"/>
                    <a:pt x="1885515" y="1164413"/>
                  </a:cubicBezTo>
                  <a:lnTo>
                    <a:pt x="53627" y="1164413"/>
                  </a:lnTo>
                  <a:cubicBezTo>
                    <a:pt x="39404" y="1164413"/>
                    <a:pt x="25764" y="1158763"/>
                    <a:pt x="15707" y="1148706"/>
                  </a:cubicBezTo>
                  <a:cubicBezTo>
                    <a:pt x="5650" y="1138649"/>
                    <a:pt x="0" y="1125009"/>
                    <a:pt x="0" y="1110786"/>
                  </a:cubicBezTo>
                  <a:lnTo>
                    <a:pt x="0" y="53627"/>
                  </a:lnTo>
                  <a:cubicBezTo>
                    <a:pt x="0" y="39404"/>
                    <a:pt x="5650" y="25764"/>
                    <a:pt x="15707" y="15707"/>
                  </a:cubicBezTo>
                  <a:cubicBezTo>
                    <a:pt x="25764" y="5650"/>
                    <a:pt x="39404" y="0"/>
                    <a:pt x="53627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1939142" cy="1278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With features like progress tracking, gamification, and export options (PDF/Notion), the platform keeps learners engaged and adapts their journey as they progress. This ensures efficient, industry-aligned learning that prepares users with job-ready skills.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82801" y="637964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009254" y="0"/>
            <a:ext cx="8344777" cy="10287000"/>
          </a:xfrm>
          <a:custGeom>
            <a:avLst/>
            <a:gdLst/>
            <a:ahLst/>
            <a:cxnLst/>
            <a:rect l="l" t="t" r="r" b="b"/>
            <a:pathLst>
              <a:path w="8344777" h="10287000">
                <a:moveTo>
                  <a:pt x="0" y="0"/>
                </a:moveTo>
                <a:lnTo>
                  <a:pt x="8344777" y="0"/>
                </a:lnTo>
                <a:lnTo>
                  <a:pt x="834477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53" t="-1510" r="-151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3371" y="1965021"/>
            <a:ext cx="11301259" cy="6356958"/>
          </a:xfrm>
          <a:custGeom>
            <a:avLst/>
            <a:gdLst/>
            <a:ahLst/>
            <a:cxnLst/>
            <a:rect l="l" t="t" r="r" b="b"/>
            <a:pathLst>
              <a:path w="11301259" h="6356958">
                <a:moveTo>
                  <a:pt x="0" y="0"/>
                </a:moveTo>
                <a:lnTo>
                  <a:pt x="11301258" y="0"/>
                </a:lnTo>
                <a:lnTo>
                  <a:pt x="113012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352</Words>
  <Application>Microsoft Office PowerPoint</Application>
  <PresentationFormat>Custom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Canva Sans</vt:lpstr>
      <vt:lpstr>Times New Roman</vt:lpstr>
      <vt:lpstr>Calibri</vt:lpstr>
      <vt:lpstr>Arial</vt:lpstr>
      <vt:lpstr>Times New Roman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Pastel Minimalist Thesis Defense Presentation</dc:title>
  <cp:lastModifiedBy>Anannya Singh</cp:lastModifiedBy>
  <cp:revision>2</cp:revision>
  <dcterms:created xsi:type="dcterms:W3CDTF">2006-08-16T00:00:00Z</dcterms:created>
  <dcterms:modified xsi:type="dcterms:W3CDTF">2025-09-19T04:24:11Z</dcterms:modified>
  <dc:identifier>DAGzUk9rKcY</dc:identifier>
</cp:coreProperties>
</file>

<file path=docProps/thumbnail.jpeg>
</file>